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67" r:id="rId8"/>
    <p:sldId id="268" r:id="rId9"/>
    <p:sldId id="269" r:id="rId10"/>
    <p:sldId id="284" r:id="rId11"/>
    <p:sldId id="279" r:id="rId12"/>
    <p:sldId id="280" r:id="rId13"/>
    <p:sldId id="281" r:id="rId14"/>
    <p:sldId id="282" r:id="rId15"/>
    <p:sldId id="276" r:id="rId16"/>
    <p:sldId id="277" r:id="rId17"/>
    <p:sldId id="27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2"/>
    <p:restoredTop sz="94527"/>
  </p:normalViewPr>
  <p:slideViewPr>
    <p:cSldViewPr snapToGrid="0" snapToObjects="1">
      <p:cViewPr>
        <p:scale>
          <a:sx n="95" d="100"/>
          <a:sy n="95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3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7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3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93E9-5E77-144C-A36C-2051F6124D93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32EC-5509-7F4A-816F-4BC817D6D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9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9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849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Pion Analysis update with newer 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80720"/>
          </a:xfrm>
        </p:spPr>
        <p:txBody>
          <a:bodyPr/>
          <a:lstStyle/>
          <a:p>
            <a:r>
              <a:rPr lang="en-US" dirty="0" smtClean="0"/>
              <a:t>Ivan Chernyshev</a:t>
            </a:r>
          </a:p>
          <a:p>
            <a:r>
              <a:rPr lang="en-US" dirty="0" smtClean="0"/>
              <a:t>December 19,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4379736"/>
            <a:ext cx="5105400" cy="158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2" y="4092398"/>
            <a:ext cx="3661781" cy="22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Clusv1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10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12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51578" y="82728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2" y="1006488"/>
            <a:ext cx="3764359" cy="2549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36" y="1099761"/>
            <a:ext cx="3715338" cy="251620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78" y="1096586"/>
            <a:ext cx="3684272" cy="24951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71" y="3553790"/>
            <a:ext cx="3630360" cy="26522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6" y="3553790"/>
            <a:ext cx="3663913" cy="27686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65" y="3540748"/>
            <a:ext cx="4107352" cy="27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12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14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07" y="3483289"/>
            <a:ext cx="3828510" cy="28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1" y="1022694"/>
            <a:ext cx="3730894" cy="2505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07" y="1169444"/>
            <a:ext cx="3608426" cy="2528988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73" y="1117677"/>
            <a:ext cx="3887081" cy="2632521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9" y="3719297"/>
            <a:ext cx="3812907" cy="2582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81" y="3483289"/>
            <a:ext cx="3400226" cy="28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14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16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4577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30" y="993425"/>
            <a:ext cx="3606261" cy="2738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5" y="1221371"/>
            <a:ext cx="3636215" cy="26714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061" y="1083545"/>
            <a:ext cx="3785325" cy="27591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23" y="3701334"/>
            <a:ext cx="3642578" cy="2645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90" y="3821779"/>
            <a:ext cx="3511455" cy="2550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04" y="3783980"/>
            <a:ext cx="3783781" cy="25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MC </a:t>
            </a:r>
            <a:r>
              <a:rPr lang="en-US" dirty="0" smtClean="0"/>
              <a:t>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16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18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2836" y="768631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11" y="1058909"/>
            <a:ext cx="3739833" cy="2847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0" y="1183572"/>
            <a:ext cx="3352321" cy="2685133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601" y="1218478"/>
            <a:ext cx="3861563" cy="2769923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36" y="3857704"/>
            <a:ext cx="3449085" cy="26148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43" y="3827441"/>
            <a:ext cx="3636457" cy="26450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3" y="3903611"/>
            <a:ext cx="4111355" cy="272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260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Purity and Efficiency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6" y="676656"/>
            <a:ext cx="5913736" cy="4005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2" y="676657"/>
            <a:ext cx="6016310" cy="407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46" y="1709611"/>
            <a:ext cx="1170432" cy="538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956048"/>
            <a:ext cx="1114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general, the purities are </a:t>
            </a:r>
            <a:r>
              <a:rPr lang="en-US" sz="2400" dirty="0" smtClean="0"/>
              <a:t>in agreement, </a:t>
            </a:r>
            <a:r>
              <a:rPr lang="en-US" sz="2400" dirty="0" smtClean="0"/>
              <a:t>though there is one cell where NN data is missing,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dirty="0" smtClean="0"/>
              <a:t> near 8GeV and very high error bars 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&gt; 22 GeV and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&lt; 10 GeV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Miguel’s code failed to produce good results for the efficiency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58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Purity-and-efficiency corrected </a:t>
            </a:r>
            <a:r>
              <a:rPr lang="en-US" dirty="0" smtClean="0"/>
              <a:t>spectrum ratios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7502"/>
            <a:ext cx="10515600" cy="1609344"/>
          </a:xfrm>
        </p:spPr>
        <p:txBody>
          <a:bodyPr/>
          <a:lstStyle/>
          <a:p>
            <a:r>
              <a:rPr lang="en-US" dirty="0" smtClean="0"/>
              <a:t>Agreement at </a:t>
            </a:r>
            <a:r>
              <a:rPr lang="en-US" dirty="0" err="1" smtClean="0"/>
              <a:t>pT</a:t>
            </a:r>
            <a:r>
              <a:rPr lang="en-US" baseline="-25000" dirty="0" err="1" smtClean="0"/>
              <a:t>cluster</a:t>
            </a:r>
            <a:r>
              <a:rPr lang="en-US" dirty="0" smtClean="0"/>
              <a:t> </a:t>
            </a:r>
            <a:r>
              <a:rPr lang="en-US" dirty="0">
                <a:sym typeface="Symbol" charset="2"/>
              </a:rPr>
              <a:t></a:t>
            </a:r>
            <a:r>
              <a:rPr lang="en-US" dirty="0" smtClean="0"/>
              <a:t> 15 GeV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662781"/>
            <a:ext cx="6507988" cy="44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6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59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Closure Test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9" y="1160971"/>
            <a:ext cx="64250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13" y="3922459"/>
            <a:ext cx="1170432" cy="5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180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45459"/>
            <a:ext cx="10515600" cy="5916705"/>
          </a:xfrm>
        </p:spPr>
        <p:txBody>
          <a:bodyPr/>
          <a:lstStyle/>
          <a:p>
            <a:r>
              <a:rPr lang="en-US" dirty="0" smtClean="0"/>
              <a:t>Across the board, the NN produces more data-consistent MC readings than the lambda or the b5x5, though for cluster v2 the MC and data show significant differences even for NN</a:t>
            </a:r>
          </a:p>
          <a:p>
            <a:r>
              <a:rPr lang="en-US" dirty="0"/>
              <a:t>b</a:t>
            </a:r>
            <a:r>
              <a:rPr lang="en-US" dirty="0" smtClean="0"/>
              <a:t>5x5 produces more data-consistent MC readings than lambda, and at low </a:t>
            </a:r>
            <a:r>
              <a:rPr lang="en-US" dirty="0" err="1" smtClean="0"/>
              <a:t>pTs</a:t>
            </a:r>
            <a:r>
              <a:rPr lang="en-US" dirty="0" smtClean="0"/>
              <a:t>, it sometimes rivals even NN</a:t>
            </a:r>
            <a:endParaRPr lang="en-US" dirty="0" smtClean="0"/>
          </a:p>
          <a:p>
            <a:r>
              <a:rPr lang="en-US" dirty="0" smtClean="0"/>
              <a:t>For cluster v1, </a:t>
            </a:r>
            <a:r>
              <a:rPr lang="en-US" dirty="0" smtClean="0">
                <a:sym typeface="Symbol" charset="2"/>
              </a:rPr>
              <a:t>NN </a:t>
            </a:r>
            <a:r>
              <a:rPr lang="en-US" dirty="0">
                <a:sym typeface="Symbol" charset="2"/>
              </a:rPr>
              <a:t>closure test </a:t>
            </a:r>
            <a:r>
              <a:rPr lang="en-US" dirty="0" smtClean="0">
                <a:sym typeface="Symbol" charset="2"/>
              </a:rPr>
              <a:t>is at around 15% from unity everywhere and lambda is at 15% for </a:t>
            </a:r>
            <a:r>
              <a:rPr lang="en-US" dirty="0" err="1" smtClean="0">
                <a:sym typeface="Symbol" charset="2"/>
              </a:rPr>
              <a:t>pT</a:t>
            </a:r>
            <a:r>
              <a:rPr lang="en-US" dirty="0" smtClean="0">
                <a:sym typeface="Symbol" charset="2"/>
              </a:rPr>
              <a:t> &gt; 15 GeV and shoots up past 30% for lower </a:t>
            </a:r>
            <a:r>
              <a:rPr lang="en-US" dirty="0" err="1" smtClean="0">
                <a:sym typeface="Symbol" charset="2"/>
              </a:rPr>
              <a:t>pT</a:t>
            </a:r>
            <a:r>
              <a:rPr lang="en-US" dirty="0" smtClean="0">
                <a:sym typeface="Symbol" charset="2"/>
              </a:rPr>
              <a:t>; for </a:t>
            </a:r>
            <a:r>
              <a:rPr lang="en-US" dirty="0">
                <a:sym typeface="Symbol" charset="2"/>
              </a:rPr>
              <a:t>cluster v2, NN closure is at around 10 % from unity everywhere, lambda at 15%</a:t>
            </a:r>
            <a:endParaRPr lang="en-US" dirty="0"/>
          </a:p>
          <a:p>
            <a:r>
              <a:rPr lang="en-US" dirty="0" smtClean="0">
                <a:sym typeface="Symbol" charset="2"/>
              </a:rPr>
              <a:t>For cluster v1, NN and lambda spectra match at </a:t>
            </a:r>
            <a:r>
              <a:rPr lang="en-US" dirty="0" err="1" smtClean="0">
                <a:sym typeface="Symbol" charset="2"/>
              </a:rPr>
              <a:t>pT</a:t>
            </a:r>
            <a:r>
              <a:rPr lang="en-US" dirty="0" smtClean="0">
                <a:sym typeface="Symbol" charset="2"/>
              </a:rPr>
              <a:t> &gt; 15 GeV, while for cluster v2, they don’t match anywhere</a:t>
            </a:r>
          </a:p>
          <a:p>
            <a:r>
              <a:rPr lang="en-US" dirty="0" smtClean="0">
                <a:sym typeface="Symbol" charset="2"/>
              </a:rPr>
              <a:t>For cluster v1, NN and lambda purities seem to match everywhere, but for cluster v2 this is not so for 10 GeV &lt; </a:t>
            </a:r>
            <a:r>
              <a:rPr lang="en-US" dirty="0" err="1" smtClean="0">
                <a:sym typeface="Symbol" charset="2"/>
              </a:rPr>
              <a:t>pT</a:t>
            </a:r>
            <a:r>
              <a:rPr lang="en-US" smtClean="0">
                <a:sym typeface="Symbol" charset="2"/>
              </a:rPr>
              <a:t> &lt;13 GeV</a:t>
            </a:r>
            <a:endParaRPr lang="en-US" dirty="0" smtClean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193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Dr. Miguel Arratia’s Deep Pion Efficiency analysis software, which uses both Dr. Yue Shi Lai’s neural net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dirty="0" smtClean="0">
                <a:sym typeface="Symbol" charset="2"/>
              </a:rPr>
              <a:t>- based data analysis, and compares them.</a:t>
            </a:r>
          </a:p>
          <a:p>
            <a:r>
              <a:rPr lang="en-US" dirty="0" smtClean="0">
                <a:sym typeface="Symbol" charset="2"/>
              </a:rPr>
              <a:t>Data: 2013 </a:t>
            </a:r>
            <a:r>
              <a:rPr lang="en-US" dirty="0" err="1" smtClean="0">
                <a:sym typeface="Symbol" charset="2"/>
              </a:rPr>
              <a:t>pPb</a:t>
            </a:r>
            <a:r>
              <a:rPr lang="en-US" dirty="0" smtClean="0">
                <a:sym typeface="Symbol" charset="2"/>
              </a:rPr>
              <a:t> (e period, processed with the </a:t>
            </a:r>
            <a:r>
              <a:rPr lang="en-US" dirty="0" smtClean="0">
                <a:sym typeface="Symbol" charset="2"/>
              </a:rPr>
              <a:t>clusv2 </a:t>
            </a:r>
            <a:r>
              <a:rPr lang="en-US" dirty="0" smtClean="0">
                <a:sym typeface="Symbol" charset="2"/>
              </a:rPr>
              <a:t>algorithm)</a:t>
            </a:r>
          </a:p>
          <a:p>
            <a:r>
              <a:rPr lang="en-US" dirty="0" smtClean="0">
                <a:sym typeface="Symbol" charset="2"/>
              </a:rPr>
              <a:t>MC: </a:t>
            </a:r>
            <a:r>
              <a:rPr lang="en-US" dirty="0" smtClean="0"/>
              <a:t>17g6a3_pthat2 (</a:t>
            </a:r>
            <a:r>
              <a:rPr lang="en-US" dirty="0" err="1" smtClean="0"/>
              <a:t>dijet</a:t>
            </a:r>
            <a:r>
              <a:rPr lang="en-US" dirty="0" smtClean="0"/>
              <a:t> Monte-Carlo, processed with the clusv2 algorithm</a:t>
            </a:r>
          </a:p>
          <a:p>
            <a:r>
              <a:rPr lang="en-US" dirty="0" smtClean="0"/>
              <a:t>Also compared the results for the same data sets from the clusv1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10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12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44" y="959046"/>
            <a:ext cx="3777856" cy="255854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2" y="893373"/>
            <a:ext cx="3828676" cy="2592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49" y="898880"/>
            <a:ext cx="3820543" cy="25874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84" y="3517594"/>
            <a:ext cx="3681915" cy="28048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74" y="3437429"/>
            <a:ext cx="3828243" cy="28850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481800"/>
            <a:ext cx="3533423" cy="28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6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12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14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36" y="3637872"/>
            <a:ext cx="3520266" cy="2684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07" y="3483289"/>
            <a:ext cx="3828510" cy="2839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73" y="3517594"/>
            <a:ext cx="3894928" cy="2831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51" y="1038482"/>
            <a:ext cx="3681684" cy="2515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15" y="1169444"/>
            <a:ext cx="3770570" cy="2553614"/>
          </a:xfrm>
          <a:prstGeom prst="rect">
            <a:avLst/>
          </a:prstGeom>
        </p:spPr>
      </p:pic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73" y="1169444"/>
            <a:ext cx="3830222" cy="2594013"/>
          </a:xfrm>
        </p:spPr>
      </p:pic>
    </p:spTree>
    <p:extLst>
      <p:ext uri="{BB962C8B-B14F-4D97-AF65-F5344CB8AC3E}">
        <p14:creationId xmlns:p14="http://schemas.microsoft.com/office/powerpoint/2010/main" val="74807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14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16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69222" y="741838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72" y="1100048"/>
            <a:ext cx="3944525" cy="267142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4" y="1183572"/>
            <a:ext cx="3732408" cy="2527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3" y="1066054"/>
            <a:ext cx="3727281" cy="24608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03" y="3637873"/>
            <a:ext cx="3677019" cy="27113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647152"/>
            <a:ext cx="3433813" cy="26752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600" y="3759198"/>
            <a:ext cx="3862879" cy="26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984" y="-2255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MC Normalized in NN &gt; 0.85 and </a:t>
            </a:r>
            <a:r>
              <a:rPr lang="en-US" dirty="0" smtClean="0">
                <a:sym typeface="Symbol" charset="2"/>
              </a:rPr>
              <a:t></a:t>
            </a:r>
            <a:r>
              <a:rPr lang="en-US" baseline="-25000" dirty="0" smtClean="0">
                <a:sym typeface="Symbol" charset="2"/>
              </a:rPr>
              <a:t>0</a:t>
            </a:r>
            <a:r>
              <a:rPr lang="en-US" baseline="30000" dirty="0" smtClean="0">
                <a:sym typeface="Symbol" charset="2"/>
              </a:rPr>
              <a:t>2</a:t>
            </a:r>
            <a:r>
              <a:rPr lang="en-US" dirty="0" smtClean="0">
                <a:sym typeface="Symbol" charset="2"/>
              </a:rPr>
              <a:t> &gt; 0.27</a:t>
            </a:r>
            <a:br>
              <a:rPr lang="en-US" dirty="0" smtClean="0">
                <a:sym typeface="Symbol" charset="2"/>
              </a:rPr>
            </a:br>
            <a:r>
              <a:rPr lang="en-US" sz="2000" dirty="0" smtClean="0">
                <a:sym typeface="Symbol" charset="2"/>
              </a:rPr>
              <a:t>16 </a:t>
            </a:r>
            <a:r>
              <a:rPr lang="en-US" sz="2000" dirty="0" smtClean="0">
                <a:sym typeface="Symbol" charset="2"/>
              </a:rPr>
              <a:t>GeV &lt;</a:t>
            </a:r>
            <a:r>
              <a:rPr lang="en-US" sz="2000" dirty="0" err="1" smtClean="0">
                <a:sym typeface="Symbol" charset="2"/>
              </a:rPr>
              <a:t>pT</a:t>
            </a:r>
            <a:r>
              <a:rPr lang="en-US" sz="2000" baseline="-25000" dirty="0" err="1" smtClean="0">
                <a:sym typeface="Symbol" charset="2"/>
              </a:rPr>
              <a:t>cluster</a:t>
            </a:r>
            <a:r>
              <a:rPr lang="en-US" sz="2000" dirty="0" smtClean="0">
                <a:sym typeface="Symbol" charset="2"/>
              </a:rPr>
              <a:t> &lt; </a:t>
            </a:r>
            <a:r>
              <a:rPr lang="en-US" sz="2000" dirty="0" smtClean="0">
                <a:sym typeface="Symbol" charset="2"/>
              </a:rPr>
              <a:t>18 </a:t>
            </a:r>
            <a:r>
              <a:rPr lang="en-US" sz="2000" dirty="0" smtClean="0">
                <a:sym typeface="Symbol" charset="2"/>
              </a:rPr>
              <a:t>GeV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1006488"/>
            <a:ext cx="9906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" y="3868705"/>
            <a:ext cx="1397000" cy="104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0704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3376" y="491632"/>
            <a:ext cx="108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61590" y="89888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13716" y="814240"/>
            <a:ext cx="67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b5x5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2836" y="768631"/>
            <a:ext cx="10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Lambda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12" y="1100047"/>
            <a:ext cx="3598601" cy="2591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13" y="1221373"/>
            <a:ext cx="3475788" cy="264002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39" y="1304897"/>
            <a:ext cx="3885340" cy="267782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601" y="3987136"/>
            <a:ext cx="3861563" cy="2533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4" y="3787388"/>
            <a:ext cx="3768085" cy="27751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899866"/>
            <a:ext cx="3316185" cy="26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7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260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Purity and Efficiency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46" y="1709611"/>
            <a:ext cx="1170432" cy="538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6162" y="4721511"/>
            <a:ext cx="1114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general, the </a:t>
            </a:r>
            <a:r>
              <a:rPr lang="en-US" sz="2400" dirty="0" smtClean="0"/>
              <a:t>purities seem to be within error of each other, except at 10 GeV &lt;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dirty="0" smtClean="0"/>
              <a:t> &lt; 13 GeV, where NN purity is higher It is important to note that </a:t>
            </a:r>
            <a:r>
              <a:rPr lang="en-US" sz="2400" dirty="0"/>
              <a:t>at </a:t>
            </a:r>
            <a:r>
              <a:rPr lang="en-US" sz="2400" dirty="0" err="1" smtClean="0"/>
              <a:t>pT</a:t>
            </a:r>
            <a:r>
              <a:rPr lang="en-US" sz="2400" baseline="-25000" dirty="0" err="1" smtClean="0"/>
              <a:t>cluster</a:t>
            </a:r>
            <a:r>
              <a:rPr lang="en-US" sz="2400" dirty="0" smtClean="0"/>
              <a:t> less than 10 or greater than 20 GeV, the error bars become excessively large.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Miguel’s </a:t>
            </a:r>
            <a:r>
              <a:rPr lang="en-US" sz="2400" dirty="0" smtClean="0"/>
              <a:t>code failed to </a:t>
            </a:r>
            <a:r>
              <a:rPr lang="en-US" sz="2400" dirty="0" smtClean="0"/>
              <a:t>produce </a:t>
            </a:r>
            <a:r>
              <a:rPr lang="en-US" sz="2400" dirty="0" smtClean="0"/>
              <a:t>results for the efficiency</a:t>
            </a:r>
            <a:endParaRPr lang="en-US" sz="24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2" y="1032955"/>
            <a:ext cx="5446383" cy="368855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8" y="1032955"/>
            <a:ext cx="5313734" cy="35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30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Purity-and-efficiency corrected </a:t>
            </a:r>
            <a:r>
              <a:rPr lang="en-US" dirty="0" smtClean="0"/>
              <a:t>spectrum </a:t>
            </a:r>
            <a:r>
              <a:rPr lang="en-US" dirty="0" smtClean="0"/>
              <a:t>and ratios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7502"/>
            <a:ext cx="10515600" cy="1609344"/>
          </a:xfrm>
        </p:spPr>
        <p:txBody>
          <a:bodyPr/>
          <a:lstStyle/>
          <a:p>
            <a:r>
              <a:rPr lang="en-US" dirty="0" smtClean="0"/>
              <a:t>No agreement, except where the error bars are far too large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0" y="990600"/>
            <a:ext cx="5886910" cy="3986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18" y="1300480"/>
            <a:ext cx="4971796" cy="3367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2531345"/>
            <a:ext cx="1170432" cy="5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59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Closure Test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57" y="1160971"/>
            <a:ext cx="1170432" cy="5383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45" y="795814"/>
            <a:ext cx="6425022" cy="4351338"/>
          </a:xfrm>
        </p:spPr>
      </p:pic>
    </p:spTree>
    <p:extLst>
      <p:ext uri="{BB962C8B-B14F-4D97-AF65-F5344CB8AC3E}">
        <p14:creationId xmlns:p14="http://schemas.microsoft.com/office/powerpoint/2010/main" val="204239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523</Words>
  <Application>Microsoft Macintosh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Symbol</vt:lpstr>
      <vt:lpstr>Arial</vt:lpstr>
      <vt:lpstr>Office Theme</vt:lpstr>
      <vt:lpstr>Deep Pion Analysis update with newer data </vt:lpstr>
      <vt:lpstr>Introduction</vt:lpstr>
      <vt:lpstr>MC Normalized in NN &gt; 0.85 and 02 &gt; 0.27 10 GeV &lt;pTcluster &lt; 12 GeV</vt:lpstr>
      <vt:lpstr>MC Normalized in NN &gt; 0.85 and 02 &gt; 0.27 12 GeV &lt;pTcluster &lt; 14 GeV</vt:lpstr>
      <vt:lpstr>MC Normalized in NN &gt; 0.85 and 02 &gt; 0.27 14 GeV &lt;pTcluster &lt; 16 GeV</vt:lpstr>
      <vt:lpstr>MC Normalized in NN &gt; 0.85 and 02 &gt; 0.27 16 GeV &lt;pTcluster &lt; 18 GeV</vt:lpstr>
      <vt:lpstr>Purity and Efficiency</vt:lpstr>
      <vt:lpstr>Purity-and-efficiency corrected spectrum and ratios  </vt:lpstr>
      <vt:lpstr>Closure Test</vt:lpstr>
      <vt:lpstr>Clusv1 Comparison</vt:lpstr>
      <vt:lpstr>MC Normalized in NN &gt; 0.85 and 02 &gt; 0.27 10 GeV &lt;pTcluster &lt; 12 GeV</vt:lpstr>
      <vt:lpstr>MC Normalized in NN &gt; 0.85 and 02 &gt; 0.27 12 GeV &lt;pTcluster &lt; 14 GeV</vt:lpstr>
      <vt:lpstr>MC Normalized in NN &gt; 0.85 and 02 &gt; 0.27 14 GeV &lt;pTcluster &lt; 16 GeV</vt:lpstr>
      <vt:lpstr>MC Normalized in NN &gt; 0.85 and 02 &gt; 0.27 16 GeV &lt;pTcluster &lt; 18 GeV</vt:lpstr>
      <vt:lpstr>Purity and Efficiency</vt:lpstr>
      <vt:lpstr>Purity-and-efficiency corrected spectrum ratios  </vt:lpstr>
      <vt:lpstr>Closure Test</vt:lpstr>
      <vt:lpstr>Conclusions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Pion Analysis Update (come up with a different title so as to not plagiarize Miguel)</dc:title>
  <dc:creator>Ivan Chernyshev</dc:creator>
  <cp:lastModifiedBy>Ivan Chernyshev</cp:lastModifiedBy>
  <cp:revision>43</cp:revision>
  <dcterms:created xsi:type="dcterms:W3CDTF">2017-12-19T17:43:18Z</dcterms:created>
  <dcterms:modified xsi:type="dcterms:W3CDTF">2017-12-20T21:43:05Z</dcterms:modified>
</cp:coreProperties>
</file>